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532" r:id="rId3"/>
    <p:sldId id="533" r:id="rId4"/>
    <p:sldId id="538" r:id="rId5"/>
    <p:sldId id="572" r:id="rId6"/>
    <p:sldId id="573" r:id="rId7"/>
    <p:sldId id="293" r:id="rId8"/>
    <p:sldId id="281" r:id="rId9"/>
    <p:sldId id="5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>
        <p:scale>
          <a:sx n="118" d="100"/>
          <a:sy n="118" d="100"/>
        </p:scale>
        <p:origin x="90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E731D-49B2-694A-9DB0-1FE21D87487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9DD6B-ABC0-814B-B2A6-F63893FD6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4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Qat after a fully trained model?</a:t>
            </a:r>
          </a:p>
          <a:p>
            <a:r>
              <a:rPr lang="en-US" dirty="0"/>
              <a:t>One cycle learning rate scheduler (all of a sudden jump to a high level)</a:t>
            </a:r>
          </a:p>
          <a:p>
            <a:endParaRPr lang="en-US" dirty="0"/>
          </a:p>
          <a:p>
            <a:r>
              <a:rPr lang="en-US" dirty="0"/>
              <a:t>Differentiate 8-bit performance wise.</a:t>
            </a:r>
          </a:p>
          <a:p>
            <a:endParaRPr lang="en-US" dirty="0"/>
          </a:p>
          <a:p>
            <a:r>
              <a:rPr lang="en-US" dirty="0"/>
              <a:t>Solves the failure case of the previous paper.</a:t>
            </a:r>
          </a:p>
          <a:p>
            <a:endParaRPr lang="en-US" dirty="0"/>
          </a:p>
          <a:p>
            <a:r>
              <a:rPr lang="en-US" dirty="0"/>
              <a:t>Sub-8-bit in l1 is confusing.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1EFE4-46A6-2848-8773-031EF1A50F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46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1EFE4-46A6-2848-8773-031EF1A50F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6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1EFE4-46A6-2848-8773-031EF1A50F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4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AFDA-1DD8-A147-9AE2-5DA852824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35EED-FF52-EE42-A470-F7891FFE8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2E72E-7432-B248-B10E-5738EEE6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2830C-87DF-DB49-9DB2-F73A7DC4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AA691-6BD9-584B-A320-B34519D8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1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A3F8-7F92-354B-956F-0B23E4C1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568B4-9767-E148-8957-7EAD3680D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79EC9-1B9F-8743-8826-5D6746A4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61676-54D7-A145-AA7B-9A027260C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14FA5-B099-B949-A3DA-033B5EB6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5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DED2F-DBFB-5B4B-B60B-1650D6E5E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15EC2-15A6-1140-BB9A-0F995E80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97A5-8BF7-A542-B37B-B3A07261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7AF45-82F3-6343-9C1C-FF296E64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8B2BB-3073-D14B-BC99-2750127A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24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6B69F80B-5CB0-2741-999A-39C205A6D0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47695"/>
            <a:ext cx="12192000" cy="610306"/>
          </a:xfrm>
          <a:prstGeom prst="rect">
            <a:avLst/>
          </a:prstGeom>
          <a:solidFill>
            <a:srgbClr val="F99C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altLang="en-US" sz="1556">
              <a:latin typeface="Helvetica Neue Thin" panose="020B0403020202020204" pitchFamily="34" charset="0"/>
              <a:ea typeface="Helvetica Neue Thin" panose="020B0403020202020204" pitchFamily="34" charset="0"/>
              <a:cs typeface="Helvetica Neue Thin" panose="020B040302020202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CC52C55-A028-D249-A6F1-7DB923F181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6" y="6251222"/>
            <a:ext cx="610306" cy="60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" y="229572"/>
            <a:ext cx="11567160" cy="526154"/>
          </a:xfrm>
        </p:spPr>
        <p:txBody>
          <a:bodyPr/>
          <a:lstStyle>
            <a:lvl1pPr>
              <a:defRPr sz="3556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12421" y="780121"/>
            <a:ext cx="11566313" cy="326896"/>
          </a:xfrm>
        </p:spPr>
        <p:txBody>
          <a:bodyPr anchor="ctr">
            <a:noAutofit/>
          </a:bodyPr>
          <a:lstStyle>
            <a:lvl1pPr marL="228598" indent="-228598">
              <a:buFont typeface=".AppleSystemUIFont" charset="-120"/>
              <a:buChar char="-"/>
              <a:defRPr sz="2222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1190678"/>
            <a:ext cx="11567160" cy="5015616"/>
          </a:xfrm>
        </p:spPr>
        <p:txBody>
          <a:bodyPr/>
          <a:lstStyle>
            <a:lvl1pPr marL="311148" indent="-311148">
              <a:lnSpc>
                <a:spcPct val="100000"/>
              </a:lnSpc>
              <a:buSzPct val="70000"/>
              <a:buFont typeface=".AppleSystemUIFont"/>
              <a:buChar char="○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535512" indent="-302681">
              <a:lnSpc>
                <a:spcPct val="100000"/>
              </a:lnSpc>
              <a:buSzPct val="80000"/>
              <a:buFont typeface="AppleMyungjo" pitchFamily="2" charset="-127"/>
              <a:buChar char="◻︎"/>
              <a:tabLst/>
              <a:defRPr sz="1778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793" indent="-22859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556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914391" indent="-228598">
              <a:lnSpc>
                <a:spcPct val="100000"/>
              </a:lnSpc>
              <a:buFont typeface="Wingdings" pitchFamily="2" charset="2"/>
              <a:buChar char="§"/>
              <a:tabLst/>
              <a:defRPr sz="1333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142989" indent="-228598">
              <a:lnSpc>
                <a:spcPct val="100000"/>
              </a:lnSpc>
              <a:buFont typeface=".AppleSystemUIFont"/>
              <a:buChar char="‣"/>
              <a:tabLst/>
              <a:defRPr sz="1333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172178" y="6272691"/>
            <a:ext cx="8707402" cy="208382"/>
          </a:xfrm>
        </p:spPr>
        <p:txBody>
          <a:bodyPr anchor="ctr">
            <a:noAutofit/>
          </a:bodyPr>
          <a:lstStyle>
            <a:lvl1pPr marL="0" indent="0" algn="r">
              <a:buNone/>
              <a:defRPr sz="1111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95" indent="0">
              <a:buNone/>
              <a:defRPr sz="1333"/>
            </a:lvl2pPr>
            <a:lvl3pPr marL="914391" indent="0">
              <a:buNone/>
              <a:defRPr sz="1333"/>
            </a:lvl3pPr>
            <a:lvl4pPr marL="1371586" indent="0">
              <a:buNone/>
              <a:defRPr sz="1333"/>
            </a:lvl4pPr>
            <a:lvl5pPr marL="1828782" indent="0">
              <a:buNone/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CFF1C2B-DAB6-8847-B38C-A3C92D4283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65959" y="6522861"/>
            <a:ext cx="613833" cy="292806"/>
          </a:xfrm>
          <a:prstGeom prst="rect">
            <a:avLst/>
          </a:prstGeom>
        </p:spPr>
        <p:txBody>
          <a:bodyPr anchor="ctr"/>
          <a:lstStyle>
            <a:lvl1pPr algn="r" defTabSz="914369" eaLnBrk="1" fontAlgn="auto" hangingPunct="1">
              <a:spcBef>
                <a:spcPts val="0"/>
              </a:spcBef>
              <a:spcAft>
                <a:spcPts val="0"/>
              </a:spcAft>
              <a:defRPr sz="1778" smtClean="0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EDA0798D-109A-ED44-A64C-7534A7AB9B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64680C-0B20-EB47-B61B-E1AD5CCB56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433" y="6268898"/>
            <a:ext cx="2138326" cy="589102"/>
          </a:xfrm>
        </p:spPr>
        <p:txBody>
          <a:bodyPr anchor="ctr">
            <a:noAutofit/>
          </a:bodyPr>
          <a:lstStyle>
            <a:lvl1pPr marL="0" indent="0" algn="l">
              <a:buNone/>
              <a:defRPr sz="1778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95" indent="0">
              <a:buNone/>
              <a:defRPr sz="1333"/>
            </a:lvl2pPr>
            <a:lvl3pPr marL="914391" indent="0">
              <a:buNone/>
              <a:defRPr sz="1333"/>
            </a:lvl3pPr>
            <a:lvl4pPr marL="1371586" indent="0">
              <a:buNone/>
              <a:defRPr sz="1333"/>
            </a:lvl4pPr>
            <a:lvl5pPr marL="1828782" indent="0">
              <a:buNone/>
              <a:defRPr sz="1333"/>
            </a:lvl5pPr>
          </a:lstStyle>
          <a:p>
            <a:pPr lvl="0"/>
            <a:r>
              <a:rPr lang="en-US" dirty="0"/>
              <a:t>PIT10 ASR Research Review</a:t>
            </a:r>
          </a:p>
        </p:txBody>
      </p:sp>
    </p:spTree>
    <p:extLst>
      <p:ext uri="{BB962C8B-B14F-4D97-AF65-F5344CB8AC3E}">
        <p14:creationId xmlns:p14="http://schemas.microsoft.com/office/powerpoint/2010/main" val="38143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9333-DDDC-6442-ADB6-1CDD4593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553F3-2387-EB43-95CB-75BF361B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F3245-8C35-C84F-9BE2-567A5A87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9B3A-A9A9-1B46-AE6F-1B2C37FE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3578D-9559-1543-B43F-4BEF7FFC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5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D2DF-2EF1-A844-B620-CA14E2D1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50F1-5C76-ED4B-B437-EB95AB7A5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3E930-A567-2F44-BF21-AF26BDBC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E446B-A9C2-BE4E-8460-4C704375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F4255-170F-DF46-9DCE-514E686C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56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F60F-4D52-9140-B477-F61A4796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D785-2B23-4B4E-92DF-6B7D8D9B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EC5B6-1260-EA45-8727-6FA11BAA6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44C37-6DD1-3240-99ED-39CEA399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55398-9DBC-9848-8C8F-71ECD8869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B4463-DDB1-8D41-9FF9-5031485D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6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B5D9-5825-E24D-BD09-E7F7E546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FEAF6-3D3B-D043-A9BA-D75184711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521F9-7CC2-5A41-BBAA-221243D14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B2668B-80F5-BF4A-9C8F-189246BDC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3624E-3723-184D-8E08-7F554FDD8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49AE6-AA58-F048-8125-94F19488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0BBB1-967D-094B-985E-B284E6E0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24198-C8EC-8E4C-A622-60EF7847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8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E43C-04B1-8243-B144-04BA7532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BC304-061B-024E-BB73-85E9FFFE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C289D-4337-1D48-9938-36D7DD0D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A6E5B-A7A4-024C-BE3F-951C658B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7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C7354-B78F-D04E-9D6B-765A4025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AB7C5-490E-C645-8B18-4184AEEA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14077-66E2-0347-80C7-0E9F665D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ADA5-BBF2-2A4A-868A-0811DE1E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678D-AA7F-3842-B85E-FF312416E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05CBE-9652-0746-9072-14BF38E42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B2272-1BCC-374B-A253-4E20ABE6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D07C9-313E-6A42-808F-1CC881E9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4F5BE-874D-7B43-A410-651FAD8A6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8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A29B-35B5-164C-A19A-A7545512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34E2D1-701D-6A4C-9A7B-6E13E1BA1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2A37B-C6C8-EF49-A942-8553D028A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6FA-AE1D-9742-BF34-9CC74C1E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C6F6A-8112-7B46-9E57-5DC53E97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54993-536A-E24A-A022-85D679F83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FF136-1357-1E47-A626-6748230A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34B50-52DF-F648-BF50-D7C98A6D5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95C18-605F-6840-851E-2C30B27C5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9EB65-A0F1-3D4F-AEE8-7EB8CB58C1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46C60-D241-3B4C-8A4E-B3105218D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456FB-D05C-BA4C-B1F0-2D2FF827E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3C47D-AA9A-0745-8685-AEC3A416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7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73BE-22D8-254D-9CBB-ABC8284DB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28BCC-A7DE-DD42-B862-58DDF2CEE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3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E657-55F8-BF4F-9A9F-30A72755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Sub-8-bit QAT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182D6-E3AE-4A4F-8229-2C40F6401E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F993D-F70E-7241-902B-E1F32F290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With a periodic hard compression in (b), weights are closer to their centroids in (C)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hard compression in (d) causes less degradation than (b) thanks to QAT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6B651-47A2-6C4B-B253-38B1E7362A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EF7EC6-71E6-1043-BB24-4594CC1559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60DB2-AA23-2145-BBCC-CD4370BE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" y="2364408"/>
            <a:ext cx="12192000" cy="38418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00DDAC-1DF8-2547-91A1-E737302436AD}"/>
              </a:ext>
            </a:extLst>
          </p:cNvPr>
          <p:cNvSpPr/>
          <p:nvPr/>
        </p:nvSpPr>
        <p:spPr>
          <a:xfrm>
            <a:off x="3172178" y="5703418"/>
            <a:ext cx="6019948" cy="360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7E7615-9BDD-5341-8E0C-D696E8D4C9D3}"/>
              </a:ext>
            </a:extLst>
          </p:cNvPr>
          <p:cNvGrpSpPr/>
          <p:nvPr/>
        </p:nvGrpSpPr>
        <p:grpSpPr>
          <a:xfrm>
            <a:off x="2201000" y="3995504"/>
            <a:ext cx="5457404" cy="344520"/>
            <a:chOff x="2201000" y="3995504"/>
            <a:chExt cx="5457404" cy="3445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455749-CD2F-264A-A723-28356474C5E7}"/>
                </a:ext>
              </a:extLst>
            </p:cNvPr>
            <p:cNvGrpSpPr/>
            <p:nvPr/>
          </p:nvGrpSpPr>
          <p:grpSpPr>
            <a:xfrm>
              <a:off x="2201000" y="4012758"/>
              <a:ext cx="484691" cy="327266"/>
              <a:chOff x="1790596" y="5073777"/>
              <a:chExt cx="699016" cy="47198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C51EB18-1D64-DF42-9553-2E230C9F3B45}"/>
                  </a:ext>
                </a:extLst>
              </p:cNvPr>
              <p:cNvSpPr/>
              <p:nvPr/>
            </p:nvSpPr>
            <p:spPr>
              <a:xfrm>
                <a:off x="1790596" y="5233567"/>
                <a:ext cx="145264" cy="15979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65BE814-0760-954B-90B0-4C0CA1F9DF6F}"/>
                  </a:ext>
                </a:extLst>
              </p:cNvPr>
              <p:cNvSpPr/>
              <p:nvPr/>
            </p:nvSpPr>
            <p:spPr>
              <a:xfrm>
                <a:off x="1942996" y="5385967"/>
                <a:ext cx="145264" cy="15979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6C1C05-C2D5-534B-9327-76C8F37D37E3}"/>
                  </a:ext>
                </a:extLst>
              </p:cNvPr>
              <p:cNvSpPr/>
              <p:nvPr/>
            </p:nvSpPr>
            <p:spPr>
              <a:xfrm>
                <a:off x="2191948" y="5073777"/>
                <a:ext cx="145264" cy="15979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3D1B436-ABCB-8541-AC85-3A5BFBAAFA7E}"/>
                  </a:ext>
                </a:extLst>
              </p:cNvPr>
              <p:cNvSpPr/>
              <p:nvPr/>
            </p:nvSpPr>
            <p:spPr>
              <a:xfrm>
                <a:off x="2344348" y="5226177"/>
                <a:ext cx="145264" cy="15979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002097A-1FAB-4446-96F6-DFBE4AB59F16}"/>
                </a:ext>
              </a:extLst>
            </p:cNvPr>
            <p:cNvGrpSpPr/>
            <p:nvPr/>
          </p:nvGrpSpPr>
          <p:grpSpPr>
            <a:xfrm>
              <a:off x="7236164" y="3995504"/>
              <a:ext cx="422240" cy="307451"/>
              <a:chOff x="7236164" y="3995504"/>
              <a:chExt cx="422240" cy="30745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9C49DB9-7A04-4C40-AC9B-C20CA09BA6CB}"/>
                  </a:ext>
                </a:extLst>
              </p:cNvPr>
              <p:cNvSpPr/>
              <p:nvPr/>
            </p:nvSpPr>
            <p:spPr>
              <a:xfrm>
                <a:off x="7236164" y="4120282"/>
                <a:ext cx="94626" cy="1040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7B19963-8A9D-0749-AC0B-27FE88F052B7}"/>
                  </a:ext>
                </a:extLst>
              </p:cNvPr>
              <p:cNvSpPr/>
              <p:nvPr/>
            </p:nvSpPr>
            <p:spPr>
              <a:xfrm>
                <a:off x="7306472" y="4198867"/>
                <a:ext cx="94626" cy="1040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791CD8-E059-4840-88DF-FB4FA43FE73C}"/>
                  </a:ext>
                </a:extLst>
              </p:cNvPr>
              <p:cNvSpPr/>
              <p:nvPr/>
            </p:nvSpPr>
            <p:spPr>
              <a:xfrm>
                <a:off x="7493470" y="3995504"/>
                <a:ext cx="94626" cy="1040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F8B10AE-07EC-2D41-A442-6363CED23C28}"/>
                  </a:ext>
                </a:extLst>
              </p:cNvPr>
              <p:cNvSpPr/>
              <p:nvPr/>
            </p:nvSpPr>
            <p:spPr>
              <a:xfrm>
                <a:off x="7563778" y="4082364"/>
                <a:ext cx="94626" cy="1040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F07E89-50BB-6C42-BA08-9DB00A763BAA}"/>
              </a:ext>
            </a:extLst>
          </p:cNvPr>
          <p:cNvGrpSpPr/>
          <p:nvPr/>
        </p:nvGrpSpPr>
        <p:grpSpPr>
          <a:xfrm>
            <a:off x="4761689" y="4912467"/>
            <a:ext cx="5857688" cy="287912"/>
            <a:chOff x="4761689" y="4912467"/>
            <a:chExt cx="5857688" cy="28791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C3B0BDD-9292-4E4F-A06F-AA0821C28C84}"/>
                </a:ext>
              </a:extLst>
            </p:cNvPr>
            <p:cNvSpPr/>
            <p:nvPr/>
          </p:nvSpPr>
          <p:spPr>
            <a:xfrm>
              <a:off x="4761689" y="4912467"/>
              <a:ext cx="160506" cy="160506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2A0051C-00DF-C945-91DE-2F6C8C62F0B3}"/>
                </a:ext>
              </a:extLst>
            </p:cNvPr>
            <p:cNvSpPr/>
            <p:nvPr/>
          </p:nvSpPr>
          <p:spPr>
            <a:xfrm>
              <a:off x="10458871" y="5039873"/>
              <a:ext cx="160506" cy="160506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978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40DB3FC-A62F-464C-8BDF-153F28F5FE79}"/>
              </a:ext>
            </a:extLst>
          </p:cNvPr>
          <p:cNvSpPr txBox="1">
            <a:spLocks/>
          </p:cNvSpPr>
          <p:nvPr/>
        </p:nvSpPr>
        <p:spPr>
          <a:xfrm>
            <a:off x="312420" y="1190678"/>
            <a:ext cx="11567160" cy="501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1148" indent="-31114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.AppleSystemUIFont"/>
              <a:buChar char="○"/>
              <a:tabLst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535512" indent="-302681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ppleMyungjo" pitchFamily="2" charset="-127"/>
              <a:buChar char="◻︎"/>
              <a:tabLst/>
              <a:defRPr sz="1778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793" indent="-22859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556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914391" indent="-22859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1333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142989" indent="-22859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‣"/>
              <a:tabLst/>
              <a:defRPr sz="1333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Employed in our recent </a:t>
            </a:r>
            <a:r>
              <a:rPr lang="en-US" dirty="0" err="1"/>
              <a:t>BlueBottle</a:t>
            </a:r>
            <a:r>
              <a:rPr lang="en-US" dirty="0"/>
              <a:t> production model (R15), and subsequent model releases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E0D94-F6AD-FC4C-8AA0-DE3644F2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Sub-8-bit Quantization in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C7513-D7F2-914D-B6CA-9139C04FB5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0E4233-EA66-0148-B992-A83E09C00D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3185" y="1803119"/>
          <a:ext cx="11008110" cy="1737360"/>
        </p:xfrm>
        <a:graphic>
          <a:graphicData uri="http://schemas.openxmlformats.org/drawingml/2006/table">
            <a:tbl>
              <a:tblPr/>
              <a:tblGrid>
                <a:gridCol w="1834685">
                  <a:extLst>
                    <a:ext uri="{9D8B030D-6E8A-4147-A177-3AD203B41FA5}">
                      <a16:colId xmlns:a16="http://schemas.microsoft.com/office/drawing/2014/main" val="2773788023"/>
                    </a:ext>
                  </a:extLst>
                </a:gridCol>
                <a:gridCol w="1834685">
                  <a:extLst>
                    <a:ext uri="{9D8B030D-6E8A-4147-A177-3AD203B41FA5}">
                      <a16:colId xmlns:a16="http://schemas.microsoft.com/office/drawing/2014/main" val="800595669"/>
                    </a:ext>
                  </a:extLst>
                </a:gridCol>
                <a:gridCol w="1834685">
                  <a:extLst>
                    <a:ext uri="{9D8B030D-6E8A-4147-A177-3AD203B41FA5}">
                      <a16:colId xmlns:a16="http://schemas.microsoft.com/office/drawing/2014/main" val="2205954297"/>
                    </a:ext>
                  </a:extLst>
                </a:gridCol>
                <a:gridCol w="1834685">
                  <a:extLst>
                    <a:ext uri="{9D8B030D-6E8A-4147-A177-3AD203B41FA5}">
                      <a16:colId xmlns:a16="http://schemas.microsoft.com/office/drawing/2014/main" val="2635866362"/>
                    </a:ext>
                  </a:extLst>
                </a:gridCol>
                <a:gridCol w="1834685">
                  <a:extLst>
                    <a:ext uri="{9D8B030D-6E8A-4147-A177-3AD203B41FA5}">
                      <a16:colId xmlns:a16="http://schemas.microsoft.com/office/drawing/2014/main" val="3541294024"/>
                    </a:ext>
                  </a:extLst>
                </a:gridCol>
                <a:gridCol w="1834685">
                  <a:extLst>
                    <a:ext uri="{9D8B030D-6E8A-4147-A177-3AD203B41FA5}">
                      <a16:colId xmlns:a16="http://schemas.microsoft.com/office/drawing/2014/main" val="348912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BlueBottle Model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WER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UPL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Parameters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625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en_US_glidepath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alexa_rare_words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contact_name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11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R13/14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2.253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1.294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66.6M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482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R15 (in sub-8-bit)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0.940</a:t>
                      </a:r>
                      <a:r>
                        <a:rPr lang="en-US" dirty="0">
                          <a:effectLst/>
                        </a:rPr>
                        <a:t> (-6.41%)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2.103</a:t>
                      </a:r>
                      <a:r>
                        <a:rPr lang="en-US" dirty="0">
                          <a:effectLst/>
                        </a:rPr>
                        <a:t> (-7.12%)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</a:t>
                      </a:r>
                      <a:r>
                        <a:rPr lang="en-US" dirty="0">
                          <a:effectLst/>
                        </a:rPr>
                        <a:t> (-17.78%)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0.915 (-8.5%)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74.4M (+11.7%)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042192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B9036-B4E2-D746-AD57-662155908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8C930C-703B-C545-843A-BC2036DA73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mazon Echo Dot (4th Gen) Smart speaker with Alexa Charcoal B07XJ8C8F5 -  Best Buy">
            <a:extLst>
              <a:ext uri="{FF2B5EF4-FFF2-40B4-BE49-F238E27FC236}">
                <a16:creationId xmlns:a16="http://schemas.microsoft.com/office/drawing/2014/main" id="{EBEBCB1B-DE2F-AF41-89C9-33AFDCF59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30" y="1803119"/>
            <a:ext cx="1002397" cy="110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04EF7D-1451-B747-82F4-92E7B026707F}"/>
              </a:ext>
            </a:extLst>
          </p:cNvPr>
          <p:cNvSpPr/>
          <p:nvPr/>
        </p:nvSpPr>
        <p:spPr>
          <a:xfrm>
            <a:off x="9742142" y="2853203"/>
            <a:ext cx="1705046" cy="625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9DB0C4-98A7-0F4A-BC2E-4C44508000EC}"/>
              </a:ext>
            </a:extLst>
          </p:cNvPr>
          <p:cNvSpPr/>
          <p:nvPr/>
        </p:nvSpPr>
        <p:spPr>
          <a:xfrm>
            <a:off x="2434508" y="2847315"/>
            <a:ext cx="5292749" cy="625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1D156-3653-A74C-93CA-99FA07AC9C89}"/>
              </a:ext>
            </a:extLst>
          </p:cNvPr>
          <p:cNvSpPr/>
          <p:nvPr/>
        </p:nvSpPr>
        <p:spPr>
          <a:xfrm>
            <a:off x="8016529" y="2847315"/>
            <a:ext cx="1436340" cy="625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6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35F0-655A-0643-BF3F-2203E17CA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it in future model releases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B0544-BCBC-124D-8CD4-A8D900ECD3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Suppose it’s RNN-T for now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E5F2B-1FA3-B740-963B-7642530A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FP baseline model</a:t>
            </a:r>
          </a:p>
          <a:p>
            <a:r>
              <a:rPr lang="en-US" dirty="0"/>
              <a:t>Run K-means clustering algorithm on each kernel</a:t>
            </a:r>
          </a:p>
          <a:p>
            <a:r>
              <a:rPr lang="en-US" dirty="0"/>
              <a:t>Design kernel-specific 5-bit </a:t>
            </a:r>
            <a:r>
              <a:rPr lang="en-US" dirty="0" err="1"/>
              <a:t>regularizers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code.amazon.com</a:t>
            </a:r>
            <a:r>
              <a:rPr lang="en-US" dirty="0"/>
              <a:t>/packages/</a:t>
            </a:r>
            <a:r>
              <a:rPr lang="en-US" dirty="0" err="1"/>
              <a:t>Phasa</a:t>
            </a:r>
            <a:r>
              <a:rPr lang="en-US" dirty="0"/>
              <a:t>/blobs/alpha/--/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phasa_asr</a:t>
            </a:r>
            <a:r>
              <a:rPr lang="en-US" dirty="0"/>
              <a:t>/experimental/</a:t>
            </a:r>
            <a:r>
              <a:rPr lang="en-US" dirty="0" err="1"/>
              <a:t>compressing_scheduler_example</a:t>
            </a:r>
            <a:r>
              <a:rPr lang="en-US" dirty="0"/>
              <a:t>/common_configs_5bit.py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17FCA-9A17-D14F-B7CC-D5DEEA8AB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6A42DF-3BD9-9344-9182-C4CCBEB855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71951F3-552E-A946-A651-15596467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24" y="4377087"/>
            <a:ext cx="3847170" cy="156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8EA51364-CBD1-E04C-9263-55718468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94" y="4377087"/>
            <a:ext cx="3847170" cy="156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A82193F6-5521-B04C-990D-5861B5E62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564" y="4377087"/>
            <a:ext cx="3847170" cy="156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45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8F80-4883-2F4A-9CC2-096F818C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Quantizer: A Regularization Free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F5689-916B-5E45-BD36-C67113C0E5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Annealing temperature and non-linear factor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D1F3D-A893-7043-9B36-9D482BD03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2019B-5A83-954C-8922-A318FBF729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F47E0A-FBDC-7948-B75F-874E8ECD86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AHS Q3 Summit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A0F69-882E-2B4B-80D5-31828C9E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59" y="1237067"/>
            <a:ext cx="6152635" cy="48408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034B9B-091F-4546-BC5A-2A24F615C5D9}"/>
              </a:ext>
            </a:extLst>
          </p:cNvPr>
          <p:cNvSpPr/>
          <p:nvPr/>
        </p:nvSpPr>
        <p:spPr>
          <a:xfrm>
            <a:off x="6096001" y="1237067"/>
            <a:ext cx="3075894" cy="4840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DB77-D7C8-3B43-8A6B-D543D65B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Quantizer (GQ): A Regularization Free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EBFCE-A7B0-5B42-9185-4245A95AB6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Annealing temperature and non-linear factor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68D9-4005-F04A-8EF6-D511A51DE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D037-31C0-DF4B-9D29-B7DD63E25E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A3D35B-535A-B04C-9064-966C7C391A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AHS Q3 Summit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2D31C-309D-4C4A-BC56-D5AF8270F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34" y="1190678"/>
            <a:ext cx="7848085" cy="5053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46D0E3-111D-C647-92B8-6E258BF1F468}"/>
              </a:ext>
            </a:extLst>
          </p:cNvPr>
          <p:cNvSpPr/>
          <p:nvPr/>
        </p:nvSpPr>
        <p:spPr>
          <a:xfrm>
            <a:off x="7269562" y="1152579"/>
            <a:ext cx="2602006" cy="406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0CEF9-E954-884B-BBDC-630B1AD9C56D}"/>
              </a:ext>
            </a:extLst>
          </p:cNvPr>
          <p:cNvSpPr/>
          <p:nvPr/>
        </p:nvSpPr>
        <p:spPr>
          <a:xfrm>
            <a:off x="4723771" y="1280230"/>
            <a:ext cx="2569433" cy="391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6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768D-6F2B-4DDC-8292-ED1095BC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Sub-5-bit RNN-T with GQ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833F1-7FB3-4896-B1CB-8ABB8AB8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5355-0584-3048-B6D5-6FE7D71F4AA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CEF42-CAAA-0E4C-8F92-585F6C42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488"/>
            <a:ext cx="12192000" cy="2799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EB4DBC-3CC1-2E43-BCD2-4DC6FCD279B6}"/>
              </a:ext>
            </a:extLst>
          </p:cNvPr>
          <p:cNvSpPr/>
          <p:nvPr/>
        </p:nvSpPr>
        <p:spPr>
          <a:xfrm>
            <a:off x="289932" y="4071835"/>
            <a:ext cx="11441151" cy="309283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2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768D-6F2B-4DDC-8292-ED1095BC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4-bit Conformer with GQ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833F1-7FB3-4896-B1CB-8ABB8AB8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5355-0584-3048-B6D5-6FE7D71F4A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726DE-E94E-D945-9B1A-C2E2E8D7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755" y="2370691"/>
            <a:ext cx="5758222" cy="3566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285AF-0467-B345-A58A-3F77134A1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23" y="1543393"/>
            <a:ext cx="4659945" cy="51292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16C941-3600-C94A-95BE-88015415109A}"/>
              </a:ext>
            </a:extLst>
          </p:cNvPr>
          <p:cNvGrpSpPr/>
          <p:nvPr/>
        </p:nvGrpSpPr>
        <p:grpSpPr>
          <a:xfrm>
            <a:off x="1587699" y="2541098"/>
            <a:ext cx="5781288" cy="2971018"/>
            <a:chOff x="1587699" y="2129117"/>
            <a:chExt cx="5781288" cy="29710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DE831C-26A4-BF45-992A-8221AA25A2AD}"/>
                </a:ext>
              </a:extLst>
            </p:cNvPr>
            <p:cNvSpPr/>
            <p:nvPr/>
          </p:nvSpPr>
          <p:spPr>
            <a:xfrm>
              <a:off x="5940718" y="4790852"/>
              <a:ext cx="1428269" cy="309283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ECCBFD-5FCA-4742-BF0B-4E938DA99FE0}"/>
                </a:ext>
              </a:extLst>
            </p:cNvPr>
            <p:cNvSpPr/>
            <p:nvPr/>
          </p:nvSpPr>
          <p:spPr>
            <a:xfrm>
              <a:off x="1587699" y="2129117"/>
              <a:ext cx="3770881" cy="2281518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D290AC-186B-AB46-8871-3AC5710340D4}"/>
              </a:ext>
            </a:extLst>
          </p:cNvPr>
          <p:cNvGrpSpPr/>
          <p:nvPr/>
        </p:nvGrpSpPr>
        <p:grpSpPr>
          <a:xfrm>
            <a:off x="3172177" y="2872793"/>
            <a:ext cx="4196810" cy="2979450"/>
            <a:chOff x="3172177" y="2460812"/>
            <a:chExt cx="4196810" cy="29794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022860-AD48-8646-B3AC-42397DA5CC93}"/>
                </a:ext>
              </a:extLst>
            </p:cNvPr>
            <p:cNvSpPr/>
            <p:nvPr/>
          </p:nvSpPr>
          <p:spPr>
            <a:xfrm>
              <a:off x="5940718" y="5130979"/>
              <a:ext cx="1428269" cy="309283"/>
            </a:xfrm>
            <a:prstGeom prst="rect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C6232-0681-5549-9195-A0D61C7654F4}"/>
                </a:ext>
              </a:extLst>
            </p:cNvPr>
            <p:cNvSpPr/>
            <p:nvPr/>
          </p:nvSpPr>
          <p:spPr>
            <a:xfrm>
              <a:off x="3172177" y="2460812"/>
              <a:ext cx="942623" cy="1009103"/>
            </a:xfrm>
            <a:prstGeom prst="rect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C13924-979A-274A-A2FA-F9AE644A536D}"/>
              </a:ext>
            </a:extLst>
          </p:cNvPr>
          <p:cNvGrpSpPr/>
          <p:nvPr/>
        </p:nvGrpSpPr>
        <p:grpSpPr>
          <a:xfrm>
            <a:off x="1076461" y="1964493"/>
            <a:ext cx="6292526" cy="4653781"/>
            <a:chOff x="1076461" y="1552512"/>
            <a:chExt cx="6292526" cy="46537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1480DA-0601-134A-9414-195BC4F4C46D}"/>
                </a:ext>
              </a:extLst>
            </p:cNvPr>
            <p:cNvSpPr/>
            <p:nvPr/>
          </p:nvSpPr>
          <p:spPr>
            <a:xfrm>
              <a:off x="5940718" y="4092902"/>
              <a:ext cx="1428269" cy="667106"/>
            </a:xfrm>
            <a:prstGeom prst="rect">
              <a:avLst/>
            </a:prstGeom>
            <a:noFill/>
            <a:ln w="476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B25809-DCB6-2944-B68E-7F5528D54234}"/>
                </a:ext>
              </a:extLst>
            </p:cNvPr>
            <p:cNvSpPr/>
            <p:nvPr/>
          </p:nvSpPr>
          <p:spPr>
            <a:xfrm>
              <a:off x="1076461" y="1552512"/>
              <a:ext cx="4423386" cy="4653781"/>
            </a:xfrm>
            <a:prstGeom prst="rect">
              <a:avLst/>
            </a:prstGeom>
            <a:noFill/>
            <a:ln w="476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50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8F80-4883-2F4A-9CC2-096F818C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</a:t>
            </a:r>
            <a:r>
              <a:rPr lang="en-US" dirty="0" err="1"/>
              <a:t>Sparsification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F5689-916B-5E45-BD36-C67113C0E5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Lowering UPL for both on-device and cloud ASR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D1F3D-A893-7043-9B36-9D482BD03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aimed to train a sparse RNN-T with no degradation in which</a:t>
            </a:r>
          </a:p>
          <a:p>
            <a:pPr lvl="1"/>
            <a:r>
              <a:rPr lang="en-US" dirty="0"/>
              <a:t>x out of 8 consecutive rows in any kernels are completely pruned (x could be 1, 2, 3 or even 4); </a:t>
            </a:r>
          </a:p>
          <a:p>
            <a:pPr lvl="1"/>
            <a:r>
              <a:rPr lang="en-US" dirty="0"/>
              <a:t>unpruned rows are 8-bit quantized.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2019B-5A83-954C-8922-A318FBF729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A8EDE9-3E41-0245-88CB-F56FA0FAA0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B4F427-39A8-DC42-B7A9-AE84572F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59" y="2166935"/>
            <a:ext cx="6142727" cy="41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3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315</Words>
  <Application>Microsoft Macintosh PowerPoint</Application>
  <PresentationFormat>Widescreen</PresentationFormat>
  <Paragraphs>62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.AppleSystemUIFont</vt:lpstr>
      <vt:lpstr>AppleMyungjo</vt:lpstr>
      <vt:lpstr>Arial</vt:lpstr>
      <vt:lpstr>Calibri</vt:lpstr>
      <vt:lpstr>Calibri Light</vt:lpstr>
      <vt:lpstr>Helvetica Neue</vt:lpstr>
      <vt:lpstr>Helvetica Neue Thin</vt:lpstr>
      <vt:lpstr>Wingdings</vt:lpstr>
      <vt:lpstr>Office Theme</vt:lpstr>
      <vt:lpstr>PowerPoint Presentation</vt:lpstr>
      <vt:lpstr>Sub-8-bit QAT</vt:lpstr>
      <vt:lpstr>Sub-8-bit Quantization in Production</vt:lpstr>
      <vt:lpstr>How to use it in future model releases</vt:lpstr>
      <vt:lpstr>General Quantizer: A Regularization Free Approach</vt:lpstr>
      <vt:lpstr>General Quantizer (GQ): A Regularization Free Approach</vt:lpstr>
      <vt:lpstr>Sub-5-bit RNN-T with GQ</vt:lpstr>
      <vt:lpstr>4-bit Conformer with GQ</vt:lpstr>
      <vt:lpstr>Neural Sparsification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2022-11-09T20:18:14Z</dcterms:created>
  <dcterms:modified xsi:type="dcterms:W3CDTF">2022-11-09T20:30:26Z</dcterms:modified>
</cp:coreProperties>
</file>